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52560A50-A167-47C7-801F-A35448633DD8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DFA33D-3AD1-4B38-B1DB-4F337EE097EB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0A50-A167-47C7-801F-A35448633DD8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A33D-3AD1-4B38-B1DB-4F337EE09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0A50-A167-47C7-801F-A35448633DD8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FA33D-3AD1-4B38-B1DB-4F337EE097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560A50-A167-47C7-801F-A35448633DD8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2DFA33D-3AD1-4B38-B1DB-4F337EE097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0A50-A167-47C7-801F-A35448633DD8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DFA33D-3AD1-4B38-B1DB-4F337EE097E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2560A50-A167-47C7-801F-A35448633DD8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2DFA33D-3AD1-4B38-B1DB-4F337EE097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2560A50-A167-47C7-801F-A35448633DD8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02DFA33D-3AD1-4B38-B1DB-4F337EE097EB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0A50-A167-47C7-801F-A35448633DD8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DFA33D-3AD1-4B38-B1DB-4F337EE097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60A50-A167-47C7-801F-A35448633DD8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2DFA33D-3AD1-4B38-B1DB-4F337EE097E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2560A50-A167-47C7-801F-A35448633DD8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2DFA33D-3AD1-4B38-B1DB-4F337EE097EB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52560A50-A167-47C7-801F-A35448633DD8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02DFA33D-3AD1-4B38-B1DB-4F337EE097E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52560A50-A167-47C7-801F-A35448633DD8}" type="datetimeFigureOut">
              <a:rPr lang="en-US" smtClean="0"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02DFA33D-3AD1-4B38-B1DB-4F337EE097E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a.com/profiles/chinni10" TargetMode="Externa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Poetry Review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364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065903105"/>
              </p:ext>
            </p:extLst>
          </p:nvPr>
        </p:nvGraphicFramePr>
        <p:xfrm>
          <a:off x="0" y="3844925"/>
          <a:ext cx="8229600" cy="2046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3600" dirty="0">
                          <a:effectLst/>
                        </a:rPr>
                        <a:t>A type of poem that mourns the loss of something- elegy 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761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688925339"/>
              </p:ext>
            </p:extLst>
          </p:nvPr>
        </p:nvGraphicFramePr>
        <p:xfrm>
          <a:off x="0" y="3844925"/>
          <a:ext cx="8229600" cy="9495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3600" dirty="0">
                          <a:effectLst/>
                        </a:rPr>
                        <a:t>Word pictures-imagery 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057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938964"/>
              </p:ext>
            </p:extLst>
          </p:nvPr>
        </p:nvGraphicFramePr>
        <p:xfrm>
          <a:off x="457200" y="3845084"/>
          <a:ext cx="8229600" cy="27291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4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Snap, crackle, and pop – onomatopoeia 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874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389243084"/>
              </p:ext>
            </p:extLst>
          </p:nvPr>
        </p:nvGraphicFramePr>
        <p:xfrm>
          <a:off x="0" y="3844925"/>
          <a:ext cx="8229600" cy="2046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3600" dirty="0">
                          <a:effectLst/>
                        </a:rPr>
                        <a:t>Meaning of a word that is found in the dictionary- denotation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262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6632420"/>
              </p:ext>
            </p:extLst>
          </p:nvPr>
        </p:nvGraphicFramePr>
        <p:xfrm>
          <a:off x="457200" y="3845084"/>
          <a:ext cx="822960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She’s taking forever to get ready for school- hyperbole</a:t>
                      </a:r>
                      <a:endParaRPr lang="en-US" sz="3600" dirty="0"/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147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6408946"/>
              </p:ext>
            </p:extLst>
          </p:nvPr>
        </p:nvGraphicFramePr>
        <p:xfrm>
          <a:off x="457200" y="3845084"/>
          <a:ext cx="8229600" cy="548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four funny flamingoes- alliteration </a:t>
                      </a:r>
                      <a:endParaRPr lang="en-US" sz="3600" dirty="0"/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6558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0467524"/>
              </p:ext>
            </p:extLst>
          </p:nvPr>
        </p:nvGraphicFramePr>
        <p:xfrm>
          <a:off x="457200" y="3845084"/>
          <a:ext cx="8229600" cy="1097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The raccoons were having a party at the dumpster- personification </a:t>
                      </a:r>
                      <a:endParaRPr lang="en-US" sz="3600" dirty="0"/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71520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82179340"/>
              </p:ext>
            </p:extLst>
          </p:nvPr>
        </p:nvGraphicFramePr>
        <p:xfrm>
          <a:off x="0" y="3844925"/>
          <a:ext cx="8229600" cy="2046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3600" dirty="0">
                          <a:effectLst/>
                        </a:rPr>
                        <a:t>Rhyme that occurs within the lines- internal rhyme 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38454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915856290"/>
              </p:ext>
            </p:extLst>
          </p:nvPr>
        </p:nvGraphicFramePr>
        <p:xfrm>
          <a:off x="457200" y="3810000"/>
          <a:ext cx="8229600" cy="2274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4000" dirty="0">
                          <a:effectLst/>
                        </a:rPr>
                        <a:t>The associations that are connected to a certain word- connotation </a:t>
                      </a:r>
                      <a:endParaRPr lang="en-US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1924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7382944"/>
              </p:ext>
            </p:extLst>
          </p:nvPr>
        </p:nvGraphicFramePr>
        <p:xfrm>
          <a:off x="457200" y="3810000"/>
          <a:ext cx="8229600" cy="1582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6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light as a feather- simile </a:t>
                      </a:r>
                      <a:endParaRPr lang="en-US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04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l"/>
            <a:r>
              <a:rPr lang="en-US" dirty="0" smtClean="0"/>
              <a:t>Please hand in the following items in this order. YOU DO NOT NEED TO WORRY ABOUT STAPLING THEM TOGETHER </a:t>
            </a:r>
          </a:p>
          <a:p>
            <a:pPr algn="l"/>
            <a:endParaRPr lang="en-US" dirty="0"/>
          </a:p>
          <a:p>
            <a:pPr marL="457200" indent="-457200" algn="l">
              <a:buAutoNum type="arabicPeriod"/>
            </a:pPr>
            <a:r>
              <a:rPr lang="en-US" dirty="0" smtClean="0"/>
              <a:t>Final Draft- If yours is on Google Drive, that’s fine. I told you that you did not need to print it out. 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Editing Worksheet 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Rough Draft</a:t>
            </a:r>
          </a:p>
          <a:p>
            <a:pPr marL="457200" indent="-457200" algn="l">
              <a:buAutoNum type="arabicPeriod"/>
            </a:pPr>
            <a:r>
              <a:rPr lang="en-US" dirty="0" smtClean="0"/>
              <a:t>Brainstorming Worksheet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MATERIALS TO HAND 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787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922203"/>
              </p:ext>
            </p:extLst>
          </p:nvPr>
        </p:nvGraphicFramePr>
        <p:xfrm>
          <a:off x="457200" y="2895600"/>
          <a:ext cx="8229600" cy="3070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5400" dirty="0">
                          <a:effectLst/>
                        </a:rPr>
                        <a:t>A type of poem that celebrates something-ode 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812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481357"/>
              </p:ext>
            </p:extLst>
          </p:nvPr>
        </p:nvGraphicFramePr>
        <p:xfrm>
          <a:off x="457200" y="3864927"/>
          <a:ext cx="8229600" cy="1054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4000" dirty="0">
                          <a:effectLst/>
                        </a:rPr>
                        <a:t>Your mom’s car is a tank!- metaphor </a:t>
                      </a:r>
                      <a:endParaRPr lang="en-US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090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277483"/>
              </p:ext>
            </p:extLst>
          </p:nvPr>
        </p:nvGraphicFramePr>
        <p:xfrm>
          <a:off x="228600" y="2895600"/>
          <a:ext cx="8229600" cy="34114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6000" dirty="0">
                          <a:effectLst/>
                        </a:rPr>
                        <a:t>Pattern of rhyme- rhyme scheme </a:t>
                      </a:r>
                      <a:endParaRPr lang="en-US" sz="6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4221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2387197"/>
              </p:ext>
            </p:extLst>
          </p:nvPr>
        </p:nvGraphicFramePr>
        <p:xfrm>
          <a:off x="457200" y="3864927"/>
          <a:ext cx="8229600" cy="2501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4400" dirty="0">
                          <a:effectLst/>
                        </a:rPr>
                        <a:t>A type of poem that tells a story- narrative </a:t>
                      </a:r>
                      <a:endParaRPr lang="en-US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2404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841111"/>
              </p:ext>
            </p:extLst>
          </p:nvPr>
        </p:nvGraphicFramePr>
        <p:xfrm>
          <a:off x="381000" y="3581400"/>
          <a:ext cx="8229600" cy="3070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5400" dirty="0">
                          <a:effectLst/>
                        </a:rPr>
                        <a:t>Rhyme that occurs at the end of a line- end rhyme 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380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55623"/>
              </p:ext>
            </p:extLst>
          </p:nvPr>
        </p:nvGraphicFramePr>
        <p:xfrm>
          <a:off x="457200" y="3581400"/>
          <a:ext cx="8229600" cy="30701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5400" dirty="0">
                          <a:effectLst/>
                        </a:rPr>
                        <a:t>Sammy Snake slithered slowly Saturday.-alliteration </a:t>
                      </a:r>
                      <a:endParaRPr lang="en-US" sz="5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72512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320950"/>
              </p:ext>
            </p:extLst>
          </p:nvPr>
        </p:nvGraphicFramePr>
        <p:xfrm>
          <a:off x="457200" y="3864927"/>
          <a:ext cx="8229600" cy="2274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4000" dirty="0">
                          <a:effectLst/>
                        </a:rPr>
                        <a:t>“I need to get through, now!” Beep, beep!- onomatopoeia </a:t>
                      </a:r>
                      <a:endParaRPr lang="en-US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7859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783977"/>
              </p:ext>
            </p:extLst>
          </p:nvPr>
        </p:nvGraphicFramePr>
        <p:xfrm>
          <a:off x="381000" y="2743200"/>
          <a:ext cx="8229600" cy="38427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3842766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4400" dirty="0">
                          <a:effectLst/>
                        </a:rPr>
                        <a:t>The brilliant color of the rose was like the summer sun on a hot day.-simile</a:t>
                      </a:r>
                      <a:endParaRPr lang="en-US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9757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690574"/>
              </p:ext>
            </p:extLst>
          </p:nvPr>
        </p:nvGraphicFramePr>
        <p:xfrm>
          <a:off x="457200" y="1981200"/>
          <a:ext cx="8229600" cy="2501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4400" dirty="0">
                          <a:effectLst/>
                        </a:rPr>
                        <a:t>A type of poem that has very strict rules and contains 14 lines- sonnet</a:t>
                      </a:r>
                      <a:endParaRPr lang="en-US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148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231045"/>
              </p:ext>
            </p:extLst>
          </p:nvPr>
        </p:nvGraphicFramePr>
        <p:xfrm>
          <a:off x="609600" y="914400"/>
          <a:ext cx="8229600" cy="51168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5116893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3600" dirty="0">
                          <a:effectLst/>
                        </a:rPr>
                        <a:t>Jessica was as cute as a button.  She had small rosy cheeks and a tiny nose.-simile 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6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You will be divided into two teams</a:t>
            </a:r>
            <a:r>
              <a:rPr lang="en-US" dirty="0" smtClean="0"/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/>
              <a:t>One player from each team will come up to the board and will be given a fly swatter. I will then read a statement or question.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You </a:t>
            </a:r>
            <a:r>
              <a:rPr lang="en-US" dirty="0"/>
              <a:t>will try and find the answer to my question that fastest and hit it with your flyswatter.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first time to hit the correct word will receive a point.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team with the most points at the end will receive one point of extra credit on their test.  </a:t>
            </a:r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/>
              <a:t>Your </a:t>
            </a:r>
            <a:r>
              <a:rPr lang="en-US" dirty="0"/>
              <a:t>team can lose points by misbehaving or being disruptive. If you do not behave appropriately you will sit outside and review silently by yourself for the rest of the hour.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 Swatter Game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3222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282203"/>
              </p:ext>
            </p:extLst>
          </p:nvPr>
        </p:nvGraphicFramePr>
        <p:xfrm>
          <a:off x="457200" y="3864927"/>
          <a:ext cx="8229600" cy="2501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4400" dirty="0">
                          <a:effectLst/>
                        </a:rPr>
                        <a:t>My brother is a pig when he eats.- metaphor </a:t>
                      </a:r>
                      <a:endParaRPr lang="en-US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3290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979943"/>
              </p:ext>
            </p:extLst>
          </p:nvPr>
        </p:nvGraphicFramePr>
        <p:xfrm>
          <a:off x="457200" y="3864927"/>
          <a:ext cx="8229600" cy="2274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4000" dirty="0">
                          <a:effectLst/>
                        </a:rPr>
                        <a:t>The little duck played in the mud. Quack, quack!- onomatopoeia </a:t>
                      </a:r>
                      <a:endParaRPr lang="en-US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05050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1680694"/>
              </p:ext>
            </p:extLst>
          </p:nvPr>
        </p:nvGraphicFramePr>
        <p:xfrm>
          <a:off x="457200" y="2743200"/>
          <a:ext cx="8229600" cy="38427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4400" dirty="0">
                          <a:effectLst/>
                        </a:rPr>
                        <a:t>A type of poem that has no regular rhyme or rhythm- free verse </a:t>
                      </a:r>
                      <a:endParaRPr lang="en-US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1580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362038"/>
              </p:ext>
            </p:extLst>
          </p:nvPr>
        </p:nvGraphicFramePr>
        <p:xfrm>
          <a:off x="457200" y="3864927"/>
          <a:ext cx="8229600" cy="2046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3600" dirty="0">
                          <a:effectLst/>
                        </a:rPr>
                        <a:t>The jaw breaker is a rock in my mouth.- metaphor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11407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612566"/>
              </p:ext>
            </p:extLst>
          </p:nvPr>
        </p:nvGraphicFramePr>
        <p:xfrm>
          <a:off x="457200" y="3864927"/>
          <a:ext cx="8229600" cy="2274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4000" dirty="0">
                          <a:effectLst/>
                        </a:rPr>
                        <a:t>A type of poem that expresses feelings-lyric</a:t>
                      </a:r>
                      <a:endParaRPr lang="en-US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6469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2709715"/>
              </p:ext>
            </p:extLst>
          </p:nvPr>
        </p:nvGraphicFramePr>
        <p:xfrm>
          <a:off x="457200" y="3749103"/>
          <a:ext cx="8229600" cy="27314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249873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4800" dirty="0">
                          <a:effectLst/>
                        </a:rPr>
                        <a:t>Dandelions danced delightfully daily</a:t>
                      </a:r>
                      <a:r>
                        <a:rPr lang="en-US" sz="4800" dirty="0" smtClean="0">
                          <a:effectLst/>
                        </a:rPr>
                        <a:t>.-</a:t>
                      </a:r>
                      <a:r>
                        <a:rPr lang="en-US" sz="4800" dirty="0" smtClean="0">
                          <a:effectLst/>
                          <a:latin typeface="+mj-lt"/>
                        </a:rPr>
                        <a:t>personification</a:t>
                      </a:r>
                      <a:endParaRPr lang="en-US" sz="48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75879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640025"/>
              </p:ext>
            </p:extLst>
          </p:nvPr>
        </p:nvGraphicFramePr>
        <p:xfrm>
          <a:off x="457200" y="3864927"/>
          <a:ext cx="8229600" cy="9495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3600" dirty="0">
                          <a:effectLst/>
                        </a:rPr>
                        <a:t>Ted tried to trick the turtle.- alliteration 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78160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888978"/>
              </p:ext>
            </p:extLst>
          </p:nvPr>
        </p:nvGraphicFramePr>
        <p:xfrm>
          <a:off x="457200" y="3864927"/>
          <a:ext cx="8229600" cy="738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2800" dirty="0">
                          <a:effectLst/>
                        </a:rPr>
                        <a:t>The baby cow was as big as a house- hyperbole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7353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629013"/>
              </p:ext>
            </p:extLst>
          </p:nvPr>
        </p:nvGraphicFramePr>
        <p:xfrm>
          <a:off x="457200" y="3864927"/>
          <a:ext cx="8229600" cy="22741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4000" dirty="0">
                          <a:effectLst/>
                        </a:rPr>
                        <a:t>Her smile was as sweet as sunshine on a rainy day- simile</a:t>
                      </a:r>
                      <a:endParaRPr lang="en-US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6954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341530"/>
              </p:ext>
            </p:extLst>
          </p:nvPr>
        </p:nvGraphicFramePr>
        <p:xfrm>
          <a:off x="457200" y="3864927"/>
          <a:ext cx="8229600" cy="2501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4400" dirty="0">
                          <a:effectLst/>
                        </a:rPr>
                        <a:t>The raindrops danced along the window pane.- personification </a:t>
                      </a:r>
                      <a:endParaRPr lang="en-US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146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332986541"/>
              </p:ext>
            </p:extLst>
          </p:nvPr>
        </p:nvGraphicFramePr>
        <p:xfrm>
          <a:off x="0" y="3844925"/>
          <a:ext cx="8229600" cy="292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4800" dirty="0">
                          <a:effectLst/>
                        </a:rPr>
                        <a:t>A comparison between two things using like or as. – simile</a:t>
                      </a:r>
                      <a:endParaRPr lang="en-US" sz="4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9718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966621"/>
              </p:ext>
            </p:extLst>
          </p:nvPr>
        </p:nvGraphicFramePr>
        <p:xfrm>
          <a:off x="457200" y="3864927"/>
          <a:ext cx="8229600" cy="18194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3200" dirty="0">
                          <a:effectLst/>
                        </a:rPr>
                        <a:t>The woman gave a huge donation to the church because she had a heart of gold.- metaphor </a:t>
                      </a:r>
                      <a:endParaRPr lang="en-US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17571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267138"/>
              </p:ext>
            </p:extLst>
          </p:nvPr>
        </p:nvGraphicFramePr>
        <p:xfrm>
          <a:off x="457200" y="3864927"/>
          <a:ext cx="8229600" cy="97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lvl="0"/>
                      <a:r>
                        <a:rPr lang="en-US" sz="3200" dirty="0" smtClean="0"/>
                        <a:t>The daffodils nodded their yellow heads at the walkers.- personification </a:t>
                      </a:r>
                      <a:endParaRPr lang="en-US" sz="3200" dirty="0"/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38391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113887"/>
              </p:ext>
            </p:extLst>
          </p:nvPr>
        </p:nvGraphicFramePr>
        <p:xfrm>
          <a:off x="457200" y="3864927"/>
          <a:ext cx="8229600" cy="48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lvl="0"/>
                      <a:r>
                        <a:rPr lang="en-US" sz="3200" dirty="0" smtClean="0"/>
                        <a:t>He is a monster when he plays sports- metaphor </a:t>
                      </a:r>
                      <a:endParaRPr lang="en-US" sz="3200" dirty="0"/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2834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661151"/>
              </p:ext>
            </p:extLst>
          </p:nvPr>
        </p:nvGraphicFramePr>
        <p:xfrm>
          <a:off x="457200" y="3864927"/>
          <a:ext cx="8229600" cy="4876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lvl="0"/>
                      <a:r>
                        <a:rPr lang="en-US" sz="3200" dirty="0" smtClean="0"/>
                        <a:t>The strawberries were yelling “Eat me first</a:t>
                      </a:r>
                      <a:endParaRPr lang="en-US" sz="3200" dirty="0"/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555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065914"/>
              </p:ext>
            </p:extLst>
          </p:nvPr>
        </p:nvGraphicFramePr>
        <p:xfrm>
          <a:off x="457200" y="3864927"/>
          <a:ext cx="82296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lvl="0"/>
                      <a:r>
                        <a:rPr lang="en-US" sz="6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 love the sweet smell of success.- alliteration </a:t>
                      </a:r>
                      <a:endParaRPr lang="en-US" sz="6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11100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787666"/>
              </p:ext>
            </p:extLst>
          </p:nvPr>
        </p:nvGraphicFramePr>
        <p:xfrm>
          <a:off x="457200" y="3864927"/>
          <a:ext cx="8229600" cy="2037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3600" dirty="0">
                          <a:effectLst/>
                          <a:latin typeface="Georgia"/>
                          <a:ea typeface="Calibri"/>
                          <a:cs typeface="Arial"/>
                        </a:rPr>
                        <a:t>If you study for this test you will be as good as gold- simile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117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488768"/>
              </p:ext>
            </p:extLst>
          </p:nvPr>
        </p:nvGraphicFramePr>
        <p:xfrm>
          <a:off x="457200" y="3864927"/>
          <a:ext cx="8229600" cy="24905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4400" dirty="0">
                          <a:effectLst/>
                          <a:latin typeface="Georgia"/>
                          <a:ea typeface="Calibri"/>
                          <a:cs typeface="Arial"/>
                        </a:rPr>
                        <a:t>She sells sea shells by the sea shore.- alliteration </a:t>
                      </a:r>
                      <a:endParaRPr lang="en-US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496424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522426"/>
              </p:ext>
            </p:extLst>
          </p:nvPr>
        </p:nvGraphicFramePr>
        <p:xfrm>
          <a:off x="457200" y="3864927"/>
          <a:ext cx="8229600" cy="1054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4000" dirty="0">
                          <a:effectLst/>
                        </a:rPr>
                        <a:t>My baby sister is a doll- metaphor </a:t>
                      </a:r>
                      <a:endParaRPr lang="en-US" sz="4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9408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664200" algn="r"/>
              </a:tabLst>
            </a:pPr>
            <a:r>
              <a:rPr lang="en-US" sz="4000" b="1" dirty="0" smtClean="0">
                <a:effectLst/>
              </a:rPr>
              <a:t>One of the questions on your test will require you to determine what a poem means. I gave you a list of steps to follow when reading a poem and we have done this as a class and in your essays. What are some of the steps that I suggested that you do in order to understand what a poem means? </a:t>
            </a:r>
            <a:endParaRPr lang="en-US" sz="4000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466980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97346"/>
            <a:ext cx="8839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Look at the title. Ask yourself what this poem could be about based on this and make predictions.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Number the lines of the poem. This will help you if you discussing a poem with others and need to reference a specific line. It can sometimes also help you determine what form of poem you are reading.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Read the poem once without making any notes. The preferred method for reading poetry is reading it aloud.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Read the poem again. Highlight any unfamiliar words, figurative language, or words that are repeated.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Paraphrase each line in the poem. In other words, restate each line of the poem in your own words.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Summarize what the poem is about in your own words. 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Determine the poem's tone or the poet’s attitude towards his or her subject.</a:t>
            </a:r>
          </a:p>
          <a:p>
            <a:pPr marL="342900" lvl="0" indent="-342900">
              <a:buFont typeface="+mj-lt"/>
              <a:buAutoNum type="arabicPeriod"/>
            </a:pPr>
            <a:r>
              <a:rPr lang="en-US" sz="2400" b="1" dirty="0"/>
              <a:t>Ask yourself why you think that poet chose to write this poem. Determine the purpose of the poem. </a:t>
            </a:r>
          </a:p>
        </p:txBody>
      </p:sp>
    </p:spTree>
    <p:extLst>
      <p:ext uri="{BB962C8B-B14F-4D97-AF65-F5344CB8AC3E}">
        <p14:creationId xmlns:p14="http://schemas.microsoft.com/office/powerpoint/2010/main" val="1186574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14180505"/>
              </p:ext>
            </p:extLst>
          </p:nvPr>
        </p:nvGraphicFramePr>
        <p:xfrm>
          <a:off x="0" y="3632200"/>
          <a:ext cx="8229600" cy="31458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3600" dirty="0">
                          <a:effectLst/>
                        </a:rPr>
                        <a:t>Speaking of something that is not human as if it had human abilities and human reactions- personification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567642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981200"/>
            <a:ext cx="899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>
                <a:hlinkClick r:id="rId2"/>
              </a:rPr>
              <a:t>http://www.quia.com/profiles/chinni10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55681499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959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603359350"/>
              </p:ext>
            </p:extLst>
          </p:nvPr>
        </p:nvGraphicFramePr>
        <p:xfrm>
          <a:off x="0" y="3844925"/>
          <a:ext cx="8229600" cy="25016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4400" dirty="0">
                          <a:effectLst/>
                        </a:rPr>
                        <a:t>Words whose sound echoes their meaning- onomatopoeia </a:t>
                      </a:r>
                      <a:endParaRPr lang="en-US" sz="4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2884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758900826"/>
              </p:ext>
            </p:extLst>
          </p:nvPr>
        </p:nvGraphicFramePr>
        <p:xfrm>
          <a:off x="0" y="3844925"/>
          <a:ext cx="8229600" cy="2046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3600" dirty="0">
                          <a:effectLst/>
                        </a:rPr>
                        <a:t>A comparison between to unlike things without using like or as –metaphor 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26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684249290"/>
              </p:ext>
            </p:extLst>
          </p:nvPr>
        </p:nvGraphicFramePr>
        <p:xfrm>
          <a:off x="0" y="3844925"/>
          <a:ext cx="8229600" cy="2046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3600" dirty="0">
                          <a:effectLst/>
                        </a:rPr>
                        <a:t>The repetition of a similar sound in words that are close to each other- alliteration 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497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0559229"/>
              </p:ext>
            </p:extLst>
          </p:nvPr>
        </p:nvGraphicFramePr>
        <p:xfrm>
          <a:off x="457200" y="3845084"/>
          <a:ext cx="8229600" cy="2046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0"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en-US" sz="3600" dirty="0">
                          <a:effectLst/>
                        </a:rPr>
                        <a:t>Using extreme exaggeration when describing something- hyperbole </a:t>
                      </a:r>
                      <a:endParaRPr lang="en-US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338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31</TotalTime>
  <Words>862</Words>
  <Application>Microsoft Office PowerPoint</Application>
  <PresentationFormat>On-screen Show (4:3)</PresentationFormat>
  <Paragraphs>69</Paragraphs>
  <Slides>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BlackTie</vt:lpstr>
      <vt:lpstr>Poetry Review </vt:lpstr>
      <vt:lpstr>ESSAY MATERIALS TO HAND IN </vt:lpstr>
      <vt:lpstr>Fly Swatter Game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 Review</dc:title>
  <dc:creator>Windows User</dc:creator>
  <cp:lastModifiedBy>student</cp:lastModifiedBy>
  <cp:revision>4</cp:revision>
  <dcterms:created xsi:type="dcterms:W3CDTF">2013-11-09T13:46:42Z</dcterms:created>
  <dcterms:modified xsi:type="dcterms:W3CDTF">2013-11-11T13:33:07Z</dcterms:modified>
</cp:coreProperties>
</file>